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</p:sldMasterIdLst>
  <p:notesMasterIdLst>
    <p:notesMasterId r:id="rId17"/>
  </p:notesMasterIdLst>
  <p:sldIdLst>
    <p:sldId id="1347" r:id="rId2"/>
    <p:sldId id="2134807319" r:id="rId3"/>
    <p:sldId id="2134807471" r:id="rId4"/>
    <p:sldId id="2134807472" r:id="rId5"/>
    <p:sldId id="2134807473" r:id="rId6"/>
    <p:sldId id="2134807474" r:id="rId7"/>
    <p:sldId id="2134807475" r:id="rId8"/>
    <p:sldId id="2134807476" r:id="rId9"/>
    <p:sldId id="2134807477" r:id="rId10"/>
    <p:sldId id="2134807478" r:id="rId11"/>
    <p:sldId id="2134807479" r:id="rId12"/>
    <p:sldId id="2134807480" r:id="rId13"/>
    <p:sldId id="2134807481" r:id="rId14"/>
    <p:sldId id="2134807483" r:id="rId15"/>
    <p:sldId id="2134807484" r:id="rId16"/>
  </p:sldIdLst>
  <p:sldSz cx="12192000" cy="6858000"/>
  <p:notesSz cx="6858000" cy="9144000"/>
  <p:embeddedFontLst>
    <p:embeddedFont>
      <p:font typeface="Roboto Condensed" pitchFamily="2" charset="0"/>
      <p:regular r:id="rId18"/>
    </p:embeddedFont>
    <p:embeddedFont>
      <p:font typeface="Tahoma" pitchFamily="34" charset="0"/>
      <p:regular r:id="rId19"/>
      <p:bold r:id="rId20"/>
    </p:embeddedFont>
    <p:embeddedFont>
      <p:font typeface="Montserrat Medium" charset="-52"/>
      <p:regular r:id="rId21"/>
      <p:italic r:id="rId22"/>
    </p:embeddedFont>
    <p:embeddedFont>
      <p:font typeface="Microsoft YaHei UI Light" charset="0"/>
      <p:regular r:id="rId23"/>
    </p:embeddedFont>
    <p:embeddedFont>
      <p:font typeface="Montserrat" charset="-52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rebuchet MS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AE42-FC99-4CEF-A617-5313FD2B338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0562-F196-45DE-B9F3-F005B689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5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7800" y="1379538"/>
            <a:ext cx="6613525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5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8CDCB-91F1-47A3-A901-535821CE4D41}" type="slidenum">
              <a:rPr kumimoji="0" lang="ru-RU" altLang="ru-RU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35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4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6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1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1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109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33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7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0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35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76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83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66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9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6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48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42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2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3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9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8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6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3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6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0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8D77-2477-46FE-AF48-677801F000D4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7AE585-EB53-4540-BAAC-C0C3C899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8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048125" y="6386666"/>
            <a:ext cx="4095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Астана </a:t>
            </a:r>
            <a:r>
              <a:rPr kumimoji="0" lang="ru-RU" altLang="ru-RU" sz="14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қаласы</a:t>
            </a:r>
            <a:r>
              <a:rPr kumimoji="0" lang="ru-RU" alt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, 2024 </a:t>
            </a:r>
            <a:r>
              <a:rPr kumimoji="0" lang="ru-RU" altLang="ru-RU" sz="14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kumimoji="0" lang="ru-RU" alt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4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маусым</a:t>
            </a:r>
            <a:endParaRPr kumimoji="0" lang="ru-RU" altLang="ru-RU" sz="14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783524" y="3567641"/>
            <a:ext cx="1053586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20728">
              <a:lnSpc>
                <a:spcPts val="4200"/>
              </a:lnSpc>
              <a:defRPr/>
            </a:pPr>
            <a:r>
              <a:rPr lang="kk-KZ" alt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Жаңа Салық кодексіндегі әкімшілендіру</a:t>
            </a:r>
          </a:p>
        </p:txBody>
      </p: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=""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24" y="642129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46482" y="1162798"/>
            <a:ext cx="777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20728">
              <a:defRPr/>
            </a:pPr>
            <a:r>
              <a:rPr lang="kk-KZ" altLang="ru-RU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Қазақстан Республикасының Қаржы министрлігі</a:t>
            </a:r>
          </a:p>
        </p:txBody>
      </p:sp>
    </p:spTree>
    <p:extLst>
      <p:ext uri="{BB962C8B-B14F-4D97-AF65-F5344CB8AC3E}">
        <p14:creationId xmlns:p14="http://schemas.microsoft.com/office/powerpoint/2010/main" val="301573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812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4" y="545429"/>
            <a:ext cx="650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КАМЕРАЛДЫҚ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БАҚЫЛАУ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52396B-16DD-4C12-8A87-D1A7C7C2F780}"/>
              </a:ext>
            </a:extLst>
          </p:cNvPr>
          <p:cNvSpPr txBox="1"/>
          <p:nvPr/>
        </p:nvSpPr>
        <p:spPr>
          <a:xfrm>
            <a:off x="738394" y="1216640"/>
            <a:ext cx="5776706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Бұзушылықтарды</a:t>
            </a:r>
            <a:r>
              <a:rPr lang="ru-RU" sz="1600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анықтаудан</a:t>
            </a:r>
            <a:r>
              <a:rPr lang="ru-RU" sz="1600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1600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анықтауға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бағытталды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ru-RU" sz="12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E39"/>
                </a:solidFill>
                <a:effectLst/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 камерального контроля </a:t>
            </a:r>
            <a:r>
              <a:rPr lang="ru-RU" sz="1600" dirty="0">
                <a:effectLst/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 предоставление налогоплательщику (налоговому агенту) права самостоятельной корректировки налоговых обязательств по исчислению налогов и платежей в бюджет</a:t>
            </a:r>
            <a:r>
              <a:rPr lang="ru-RU" sz="1600" dirty="0" smtClean="0">
                <a:effectLst/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камералдық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бақылаудың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төлеушіге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агентіне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салықтар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бюджетке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төлемдерді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есептеу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міндеттемелерін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дербес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түзету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құқығын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беру</a:t>
            </a:r>
            <a:endParaRPr lang="ru-RU" sz="1600" dirty="0" smtClean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ru-RU" sz="12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/>
            <a:r>
              <a:rPr lang="ru-RU" sz="1600" dirty="0">
                <a:effectLst/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хабарламаны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орындау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endParaRPr lang="ru-RU" sz="16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расталған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ТНК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сәйкессіздіктермен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келіспеген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жағдайда-түсініктеме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беру</a:t>
            </a:r>
          </a:p>
          <a:p>
            <a:pPr marL="358775" indent="-176213" algn="just">
              <a:buFont typeface="Arial" panose="020B0604020202020204" pitchFamily="34" charset="0"/>
              <a:buChar char="•"/>
            </a:pP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1543DF-AF4F-4E94-8042-072050B697AB}"/>
              </a:ext>
            </a:extLst>
          </p:cNvPr>
          <p:cNvSpPr txBox="1"/>
          <p:nvPr/>
        </p:nvSpPr>
        <p:spPr>
          <a:xfrm>
            <a:off x="928893" y="6017210"/>
            <a:ext cx="57767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Банк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шоттары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шығыс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операцияларын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тоқтата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түсініктеме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берілмеген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жүргізілетін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endParaRPr lang="ru-RU" sz="1400" b="1" i="1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/>
              <a:t> </a:t>
            </a:r>
          </a:p>
          <a:p>
            <a:pPr algn="just"/>
            <a:endParaRPr lang="ru-RU" sz="1400" b="1" i="1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0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45429"/>
            <a:ext cx="650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ТЕКСЕРУЛЕР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5" y="1321535"/>
            <a:ext cx="586052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Жоспарлы</a:t>
            </a:r>
            <a:r>
              <a:rPr lang="ru-RU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тексерулерден</a:t>
            </a:r>
            <a:r>
              <a:rPr lang="ru-RU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бас </a:t>
            </a:r>
            <a:r>
              <a:rPr lang="ru-RU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тарту</a:t>
            </a:r>
            <a:endParaRPr lang="ru-RU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шағын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бизнес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субъектілерін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тексеруді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реттен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артық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тоқтата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органдары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қызметкерінің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тексерілетін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төлеушімен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төлеушінің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кабинеті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іс-қимылы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құжаттарды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түсіндірмелерді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сұрау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актісін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нәтижелері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хабарламаны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тапсыру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нұсқама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қолма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қол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қою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аяқталғаннан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басына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ауыстырылды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салықтар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бюджетке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төленетін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төлемдердің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есептелген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есептелген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сомасын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есептеу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қарау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бөлігінде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қою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басталған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күннен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нәтижелері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орындалған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күнге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кезеңге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тоқтатыла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тұрады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5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45429"/>
            <a:ext cx="679016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БЕРЕШЕГІН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МӘЖБҮРЛЕП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ӨНДІРІП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АЛУ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5" y="1629877"/>
            <a:ext cx="60586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берешек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ҰК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ҚР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ҰБ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базалық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ставкасының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1,25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еселенген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мөлшерінде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өсімпұл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есептеу</a:t>
            </a:r>
            <a:endParaRPr lang="ru-RU" sz="1400" b="1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базалық</a:t>
            </a:r>
            <a:r>
              <a:rPr lang="ru-RU" sz="1400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мөлшерлеменің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0,65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еселенген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мөлшерлемесі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көлденең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мониторингке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endParaRPr lang="ru-RU" sz="14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АЕК-ке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берешек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400" b="1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b="1" i="1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берешегінің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құрылғаны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хабарламаны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жолдау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шаралар</a:t>
            </a:r>
            <a:r>
              <a:rPr lang="ru-RU" sz="1400" b="1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қолданылмайды</a:t>
            </a:r>
            <a:endParaRPr lang="ru-RU" sz="1400" b="1" i="1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/>
              <a:t>20-</a:t>
            </a:r>
            <a:r>
              <a:rPr lang="ru-RU" sz="1400" b="1" dirty="0"/>
              <a:t>дан 45 </a:t>
            </a:r>
            <a:r>
              <a:rPr lang="ru-RU" sz="1400" b="1" dirty="0" err="1"/>
              <a:t>АЕК-ке</a:t>
            </a:r>
            <a:r>
              <a:rPr lang="ru-RU" sz="1400" b="1" dirty="0"/>
              <a:t> </a:t>
            </a:r>
            <a:r>
              <a:rPr lang="ru-RU" sz="1400" b="1" dirty="0" err="1"/>
              <a:t>дейінгі</a:t>
            </a:r>
            <a:r>
              <a:rPr lang="ru-RU" sz="1400" b="1" dirty="0"/>
              <a:t> </a:t>
            </a:r>
            <a:r>
              <a:rPr lang="ru-RU" sz="1400" b="1" dirty="0" err="1"/>
              <a:t>берешек</a:t>
            </a:r>
            <a:r>
              <a:rPr lang="ru-RU" sz="1400" b="1" dirty="0"/>
              <a:t> </a:t>
            </a:r>
            <a:r>
              <a:rPr lang="ru-RU" sz="1400" b="1" dirty="0" err="1" smtClean="0"/>
              <a:t>кезінде</a:t>
            </a:r>
            <a:r>
              <a:rPr lang="ru-RU" sz="1400" b="1" dirty="0" smtClean="0"/>
              <a:t> </a:t>
            </a:r>
            <a:r>
              <a:rPr lang="ru-RU" sz="1400" dirty="0" smtClean="0"/>
              <a:t>- </a:t>
            </a:r>
            <a:r>
              <a:rPr lang="ru-RU" sz="1400" dirty="0" err="1" smtClean="0"/>
              <a:t>салық</a:t>
            </a:r>
            <a:r>
              <a:rPr lang="ru-RU" sz="1400" dirty="0" smtClean="0"/>
              <a:t> </a:t>
            </a:r>
            <a:r>
              <a:rPr lang="ru-RU" sz="1400" dirty="0" err="1"/>
              <a:t>берешегін</a:t>
            </a:r>
            <a:r>
              <a:rPr lang="ru-RU" sz="1400" dirty="0"/>
              <a:t> </a:t>
            </a:r>
            <a:r>
              <a:rPr lang="ru-RU" sz="1400" dirty="0" err="1"/>
              <a:t>өтеу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хабарлама</a:t>
            </a:r>
            <a:r>
              <a:rPr lang="ru-RU" sz="1400" dirty="0"/>
              <a:t> </a:t>
            </a:r>
            <a:r>
              <a:rPr lang="ru-RU" sz="1400" dirty="0" err="1"/>
              <a:t>жіберу</a:t>
            </a:r>
            <a:r>
              <a:rPr lang="ru-RU" sz="1400" dirty="0"/>
              <a:t>, банк </a:t>
            </a:r>
            <a:r>
              <a:rPr lang="ru-RU" sz="1400" dirty="0" err="1"/>
              <a:t>шоттары</a:t>
            </a:r>
            <a:r>
              <a:rPr lang="ru-RU" sz="1400" dirty="0"/>
              <a:t> мен касса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шығыс</a:t>
            </a:r>
            <a:r>
              <a:rPr lang="ru-RU" sz="1400" dirty="0"/>
              <a:t> </a:t>
            </a:r>
            <a:r>
              <a:rPr lang="ru-RU" sz="1400" dirty="0" err="1"/>
              <a:t>операцияларын</a:t>
            </a:r>
            <a:r>
              <a:rPr lang="ru-RU" sz="1400" dirty="0"/>
              <a:t> </a:t>
            </a:r>
            <a:r>
              <a:rPr lang="ru-RU" sz="1400" dirty="0" err="1"/>
              <a:t>тоқтата</a:t>
            </a:r>
            <a:r>
              <a:rPr lang="ru-RU" sz="1400" dirty="0"/>
              <a:t> </a:t>
            </a:r>
            <a:r>
              <a:rPr lang="ru-RU" sz="1400" dirty="0" err="1"/>
              <a:t>тұру</a:t>
            </a:r>
            <a:r>
              <a:rPr lang="ru-RU" sz="1400" dirty="0"/>
              <a:t>, </a:t>
            </a:r>
            <a:r>
              <a:rPr lang="ru-RU" sz="1400" dirty="0" err="1"/>
              <a:t>инкассалық</a:t>
            </a:r>
            <a:r>
              <a:rPr lang="ru-RU" sz="1400" dirty="0"/>
              <a:t> </a:t>
            </a:r>
            <a:r>
              <a:rPr lang="ru-RU" sz="1400" dirty="0" err="1"/>
              <a:t>өкім</a:t>
            </a:r>
            <a:r>
              <a:rPr lang="ru-RU" sz="1400" dirty="0"/>
              <a:t> </a:t>
            </a:r>
            <a:r>
              <a:rPr lang="ru-RU" sz="1400" dirty="0" smtClean="0"/>
              <a:t>беру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/>
              <a:t>45 </a:t>
            </a:r>
            <a:r>
              <a:rPr lang="ru-RU" sz="1400" b="1" dirty="0" err="1"/>
              <a:t>АЕК-тен</a:t>
            </a:r>
            <a:r>
              <a:rPr lang="ru-RU" sz="1400" b="1" dirty="0"/>
              <a:t> </a:t>
            </a:r>
            <a:r>
              <a:rPr lang="ru-RU" sz="1400" b="1" dirty="0" err="1"/>
              <a:t>жоғары</a:t>
            </a:r>
            <a:r>
              <a:rPr lang="ru-RU" sz="1400" b="1" dirty="0"/>
              <a:t> </a:t>
            </a:r>
            <a:r>
              <a:rPr lang="ru-RU" sz="1400" b="1" dirty="0" err="1"/>
              <a:t>берешек</a:t>
            </a:r>
            <a:r>
              <a:rPr lang="ru-RU" sz="1400" b="1" dirty="0"/>
              <a:t> </a:t>
            </a:r>
            <a:r>
              <a:rPr lang="ru-RU" sz="1400" b="1" dirty="0" err="1" smtClean="0"/>
              <a:t>кезінде</a:t>
            </a:r>
            <a:r>
              <a:rPr lang="ru-RU" sz="1400" b="1" dirty="0" smtClean="0"/>
              <a:t> </a:t>
            </a:r>
            <a:r>
              <a:rPr lang="ru-RU" sz="1400" dirty="0" smtClean="0"/>
              <a:t>- </a:t>
            </a:r>
            <a:r>
              <a:rPr lang="ru-RU" sz="1400" dirty="0" err="1" smtClean="0"/>
              <a:t>мүліктің</a:t>
            </a:r>
            <a:r>
              <a:rPr lang="ru-RU" sz="1400" dirty="0" smtClean="0"/>
              <a:t> </a:t>
            </a:r>
            <a:r>
              <a:rPr lang="ru-RU" sz="1400" dirty="0" err="1"/>
              <a:t>тізімдемесі</a:t>
            </a:r>
            <a:r>
              <a:rPr lang="ru-RU" sz="1400" dirty="0"/>
              <a:t> мен </a:t>
            </a:r>
            <a:r>
              <a:rPr lang="ru-RU" sz="1400" dirty="0" err="1"/>
              <a:t>сатылуын</a:t>
            </a:r>
            <a:r>
              <a:rPr lang="ru-RU" sz="1400" dirty="0"/>
              <a:t>, </a:t>
            </a:r>
            <a:r>
              <a:rPr lang="ru-RU" sz="1400" dirty="0" err="1"/>
              <a:t>дебиторлар</a:t>
            </a:r>
            <a:r>
              <a:rPr lang="ru-RU" sz="1400" dirty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өндіріп</a:t>
            </a:r>
            <a:r>
              <a:rPr lang="ru-RU" sz="1400" dirty="0"/>
              <a:t> </a:t>
            </a:r>
            <a:r>
              <a:rPr lang="ru-RU" sz="1400" dirty="0" err="1"/>
              <a:t>алуды</a:t>
            </a:r>
            <a:r>
              <a:rPr lang="ru-RU" sz="1400" dirty="0"/>
              <a:t>, </a:t>
            </a:r>
            <a:r>
              <a:rPr lang="ru-RU" sz="1400" dirty="0" err="1"/>
              <a:t>шығуды</a:t>
            </a:r>
            <a:r>
              <a:rPr lang="ru-RU" sz="1400" dirty="0"/>
              <a:t> </a:t>
            </a:r>
            <a:r>
              <a:rPr lang="ru-RU" sz="1400" dirty="0" err="1"/>
              <a:t>шектеуді</a:t>
            </a:r>
            <a:r>
              <a:rPr lang="ru-RU" sz="1400" dirty="0"/>
              <a:t> (сот </a:t>
            </a:r>
            <a:r>
              <a:rPr lang="ru-RU" sz="1400" dirty="0" err="1"/>
              <a:t>санкциясы</a:t>
            </a:r>
            <a:r>
              <a:rPr lang="ru-RU" sz="1400" dirty="0"/>
              <a:t> </a:t>
            </a:r>
            <a:r>
              <a:rPr lang="ru-RU" sz="1400" dirty="0" err="1"/>
              <a:t>негізінде</a:t>
            </a:r>
            <a:r>
              <a:rPr lang="ru-RU" sz="1400" dirty="0"/>
              <a:t> 3 ай </a:t>
            </a:r>
            <a:r>
              <a:rPr lang="ru-RU" sz="1400" dirty="0" err="1"/>
              <a:t>ішінде</a:t>
            </a:r>
            <a:r>
              <a:rPr lang="ru-RU" sz="1400" dirty="0"/>
              <a:t> </a:t>
            </a:r>
            <a:r>
              <a:rPr lang="ru-RU" sz="1400" dirty="0" err="1"/>
              <a:t>өтелмеген</a:t>
            </a:r>
            <a:r>
              <a:rPr lang="ru-RU" sz="1400" dirty="0"/>
              <a:t> </a:t>
            </a:r>
            <a:r>
              <a:rPr lang="ru-RU" sz="1400" dirty="0" err="1"/>
              <a:t>жағдайда</a:t>
            </a:r>
            <a:r>
              <a:rPr lang="ru-RU" sz="1400" dirty="0"/>
              <a:t>), </a:t>
            </a:r>
            <a:r>
              <a:rPr lang="ru-RU" sz="1400" dirty="0" err="1"/>
              <a:t>банкроттықты</a:t>
            </a:r>
            <a:r>
              <a:rPr lang="ru-RU" sz="1400" dirty="0"/>
              <a:t> </a:t>
            </a:r>
            <a:r>
              <a:rPr lang="ru-RU" sz="1400" dirty="0" err="1"/>
              <a:t>қоса</a:t>
            </a:r>
            <a:r>
              <a:rPr lang="ru-RU" sz="1400" dirty="0"/>
              <a:t> </a:t>
            </a:r>
            <a:r>
              <a:rPr lang="ru-RU" sz="1400" dirty="0" err="1"/>
              <a:t>алғанда</a:t>
            </a:r>
            <a:r>
              <a:rPr lang="ru-RU" sz="1400" dirty="0"/>
              <a:t>, </a:t>
            </a:r>
            <a:r>
              <a:rPr lang="ru-RU" sz="1400" dirty="0" err="1"/>
              <a:t>барлық</a:t>
            </a:r>
            <a:r>
              <a:rPr lang="ru-RU" sz="1400" dirty="0"/>
              <a:t> </a:t>
            </a:r>
            <a:r>
              <a:rPr lang="ru-RU" sz="1400" dirty="0" err="1" smtClean="0"/>
              <a:t>шаралар</a:t>
            </a:r>
            <a:endParaRPr lang="ru-RU" sz="1400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/>
              <a:t>пайда</a:t>
            </a:r>
            <a:r>
              <a:rPr lang="ru-RU" sz="1400" dirty="0" smtClean="0"/>
              <a:t> </a:t>
            </a:r>
            <a:r>
              <a:rPr lang="ru-RU" sz="1400" dirty="0" err="1"/>
              <a:t>болған</a:t>
            </a:r>
            <a:r>
              <a:rPr lang="ru-RU" sz="1400" dirty="0"/>
              <a:t> </a:t>
            </a:r>
            <a:r>
              <a:rPr lang="ru-RU" sz="1400" dirty="0" err="1"/>
              <a:t>күннен</a:t>
            </a:r>
            <a:r>
              <a:rPr lang="ru-RU" sz="1400" dirty="0"/>
              <a:t> </a:t>
            </a:r>
            <a:r>
              <a:rPr lang="ru-RU" sz="1400" dirty="0" err="1"/>
              <a:t>бастап</a:t>
            </a:r>
            <a:r>
              <a:rPr lang="ru-RU" sz="1400" dirty="0"/>
              <a:t> </a:t>
            </a:r>
            <a:r>
              <a:rPr lang="ru-RU" sz="1400" dirty="0" err="1"/>
              <a:t>екі</a:t>
            </a:r>
            <a:r>
              <a:rPr lang="ru-RU" sz="1400" dirty="0"/>
              <a:t> ай </a:t>
            </a:r>
            <a:r>
              <a:rPr lang="ru-RU" sz="1400" dirty="0" err="1"/>
              <a:t>ішінде</a:t>
            </a:r>
            <a:r>
              <a:rPr lang="ru-RU" sz="1400" dirty="0"/>
              <a:t> 2500 </a:t>
            </a:r>
            <a:r>
              <a:rPr lang="ru-RU" sz="1400" dirty="0" err="1"/>
              <a:t>АЕК</a:t>
            </a:r>
            <a:r>
              <a:rPr lang="ru-RU" sz="1400" dirty="0"/>
              <a:t> </a:t>
            </a:r>
            <a:r>
              <a:rPr lang="ru-RU" sz="1400" dirty="0" err="1"/>
              <a:t>мөлшерінде</a:t>
            </a:r>
            <a:r>
              <a:rPr lang="ru-RU" sz="1400" dirty="0"/>
              <a:t> </a:t>
            </a:r>
            <a:r>
              <a:rPr lang="ru-RU" sz="1400" dirty="0" err="1"/>
              <a:t>салық</a:t>
            </a:r>
            <a:r>
              <a:rPr lang="ru-RU" sz="1400" dirty="0"/>
              <a:t> </a:t>
            </a:r>
            <a:r>
              <a:rPr lang="ru-RU" sz="1400" dirty="0" err="1"/>
              <a:t>берешегі</a:t>
            </a:r>
            <a:r>
              <a:rPr lang="ru-RU" sz="1400" dirty="0"/>
              <a:t> </a:t>
            </a:r>
            <a:r>
              <a:rPr lang="ru-RU" sz="1400" dirty="0" err="1"/>
              <a:t>болған</a:t>
            </a:r>
            <a:r>
              <a:rPr lang="ru-RU" sz="1400" dirty="0"/>
              <a:t> </a:t>
            </a:r>
            <a:r>
              <a:rPr lang="ru-RU" sz="1400" dirty="0" err="1"/>
              <a:t>кезде</a:t>
            </a:r>
            <a:r>
              <a:rPr lang="ru-RU" sz="1400" dirty="0"/>
              <a:t> </a:t>
            </a:r>
            <a:r>
              <a:rPr lang="ru-RU" sz="1400" dirty="0" err="1"/>
              <a:t>борышкердің</a:t>
            </a:r>
            <a:r>
              <a:rPr lang="ru-RU" sz="1400" dirty="0"/>
              <a:t> </a:t>
            </a:r>
            <a:r>
              <a:rPr lang="ru-RU" sz="1400" dirty="0" err="1"/>
              <a:t>банктік</a:t>
            </a:r>
            <a:r>
              <a:rPr lang="ru-RU" sz="1400" dirty="0"/>
              <a:t> </a:t>
            </a:r>
            <a:r>
              <a:rPr lang="ru-RU" sz="1400" dirty="0" err="1"/>
              <a:t>шоттары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ақша</a:t>
            </a:r>
            <a:r>
              <a:rPr lang="ru-RU" sz="1400" dirty="0"/>
              <a:t> </a:t>
            </a:r>
            <a:r>
              <a:rPr lang="ru-RU" sz="1400" dirty="0" err="1"/>
              <a:t>қозғалысы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мәліметтерді</a:t>
            </a:r>
            <a:r>
              <a:rPr lang="ru-RU" sz="1400" dirty="0"/>
              <a:t> </a:t>
            </a:r>
            <a:r>
              <a:rPr lang="ru-RU" sz="1400" dirty="0" err="1"/>
              <a:t>ұсыну</a:t>
            </a:r>
            <a:endParaRPr lang="ru-RU" sz="1400" dirty="0"/>
          </a:p>
          <a:p>
            <a:pPr>
              <a:spcAft>
                <a:spcPts val="1200"/>
              </a:spcAft>
            </a:pPr>
            <a:endParaRPr lang="ru-RU" sz="1400" b="1" dirty="0" smtClean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9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b="2199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4" y="270265"/>
            <a:ext cx="6790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ҚҚС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ӘКІМШІЛІГІ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6" y="793485"/>
            <a:ext cx="5736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Тіркеуге</a:t>
            </a:r>
            <a:r>
              <a:rPr lang="ru-RU" sz="16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жатады</a:t>
            </a:r>
            <a:endParaRPr lang="ru-RU" sz="1600" b="1" dirty="0">
              <a:solidFill>
                <a:srgbClr val="007E39"/>
              </a:solidFill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err="1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белгіленген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режимде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бюджетпен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айырысуды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асыратын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төлеушілер</a:t>
            </a:r>
            <a:endParaRPr lang="ru-RU" sz="1600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қызметін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аумағында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интернет-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алаңдар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асыратын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шетелдік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компаниялар</a:t>
            </a:r>
            <a:endParaRPr lang="ru-RU" sz="1600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144" y="2487440"/>
            <a:ext cx="573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ҚҚС</a:t>
            </a:r>
            <a:r>
              <a:rPr lang="ru-RU" sz="1600" b="1" dirty="0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төлеушілерден</a:t>
            </a:r>
            <a:r>
              <a:rPr lang="ru-RU" sz="16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шығарылды</a:t>
            </a:r>
            <a:r>
              <a:rPr lang="ru-RU" sz="16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7800" algn="just"/>
            <a:r>
              <a:rPr lang="ru-RU" sz="1600" dirty="0" smtClean="0"/>
              <a:t>1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практикамен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айналысатын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endParaRPr lang="ru-RU" sz="1600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) лотерея операторы</a:t>
            </a:r>
          </a:p>
          <a:p>
            <a:pPr marL="177800" algn="just"/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Ойын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бизнесіне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</a:t>
            </a:r>
            <a:endParaRPr lang="ru-RU" sz="1600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algn="just"/>
            <a:endParaRPr lang="en-US" sz="1600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944" y="4011154"/>
            <a:ext cx="5736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Электрондық</a:t>
            </a:r>
            <a:r>
              <a:rPr lang="ru-RU" sz="1600" b="1" dirty="0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шот-фактуралардың</a:t>
            </a:r>
            <a:r>
              <a:rPr lang="ru-RU" sz="16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6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нысанда</a:t>
            </a:r>
            <a:r>
              <a:rPr lang="ru-RU" sz="16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r>
              <a:rPr lang="ru-RU" sz="1600" b="1" dirty="0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1600" dirty="0" err="1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ЭШФ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автоматтандырылған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endParaRPr lang="ru-RU" sz="1600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err="1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ЭШФ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салыстырмалы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ru-RU" sz="1600" i="1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ЭШФ</a:t>
            </a:r>
            <a:r>
              <a:rPr lang="ru-RU" sz="1600" i="1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i="1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тоқтата</a:t>
            </a:r>
            <a:r>
              <a:rPr lang="ru-RU" sz="1600" i="1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r>
              <a:rPr lang="ru-RU" sz="1600" i="1" dirty="0"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46088" indent="-268288" algn="just">
              <a:spcAft>
                <a:spcPts val="0"/>
              </a:spcAft>
              <a:buFont typeface="+mj-lt"/>
              <a:buAutoNum type="arabicParenR"/>
            </a:pPr>
            <a:endParaRPr lang="en-US" sz="1600" i="1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944" y="5772744"/>
            <a:ext cx="6481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 i="1" dirty="0" err="1" smtClean="0">
                <a:latin typeface="Montserrat" panose="020B0604020202020204" charset="-52"/>
                <a:ea typeface="Calibri" panose="020F0502020204030204" pitchFamily="34" charset="0"/>
              </a:rPr>
              <a:t>ЭШФ</a:t>
            </a:r>
            <a:r>
              <a:rPr lang="ru-RU" sz="1400" b="1" i="1" dirty="0" smtClean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көшірмесін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автоматтандырылған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бақылау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салық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төлеушілердің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жекелеген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санаттары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үшін</a:t>
            </a:r>
            <a:r>
              <a:rPr lang="ru-RU" sz="1400" b="1" i="1" dirty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400" b="1" i="1" dirty="0" err="1">
                <a:latin typeface="Montserrat" panose="020B0604020202020204" charset="-52"/>
                <a:ea typeface="Calibri" panose="020F0502020204030204" pitchFamily="34" charset="0"/>
              </a:rPr>
              <a:t>жүргізіледі</a:t>
            </a:r>
            <a:endParaRPr lang="en-US" sz="1400" b="1" i="1" dirty="0">
              <a:latin typeface="Montserrat" panose="020B0604020202020204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9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330430-EC28-45E6-9122-C3D118CCE62A}"/>
              </a:ext>
            </a:extLst>
          </p:cNvPr>
          <p:cNvSpPr txBox="1"/>
          <p:nvPr/>
        </p:nvSpPr>
        <p:spPr>
          <a:xfrm>
            <a:off x="738395" y="2064003"/>
            <a:ext cx="5005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2000" b="1" dirty="0" smtClean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тәртібі</a:t>
            </a:r>
            <a:r>
              <a:rPr lang="ru-RU" sz="2000" b="1" dirty="0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E39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регламенттелген</a:t>
            </a:r>
            <a:endParaRPr lang="ru-RU" sz="2000" b="1" dirty="0">
              <a:solidFill>
                <a:srgbClr val="007E39"/>
              </a:solidFill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98444551-685A-4C36-9208-9FB58487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45429"/>
            <a:ext cx="5732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ТЕКСЕРУ</a:t>
            </a:r>
            <a:endParaRPr lang="en-US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9C8A91-CD07-4C43-9B2E-1FFF0D46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83B0E1A-C930-4111-B46F-1E6D24BCF006}"/>
              </a:ext>
            </a:extLst>
          </p:cNvPr>
          <p:cNvSpPr/>
          <p:nvPr/>
        </p:nvSpPr>
        <p:spPr>
          <a:xfrm>
            <a:off x="738395" y="2757543"/>
            <a:ext cx="535760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 err="1" smtClean="0">
                <a:latin typeface="Montserrat" panose="020B0604020202020204" charset="-52"/>
              </a:rPr>
              <a:t>Салық</a:t>
            </a:r>
            <a:r>
              <a:rPr lang="ru-RU" dirty="0" smtClean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төлеушіге</a:t>
            </a:r>
            <a:r>
              <a:rPr lang="ru-RU" dirty="0">
                <a:latin typeface="Montserrat" panose="020B0604020202020204" charset="-52"/>
              </a:rPr>
              <a:t> веб-</a:t>
            </a:r>
            <a:r>
              <a:rPr lang="ru-RU" dirty="0" err="1">
                <a:latin typeface="Montserrat" panose="020B0604020202020204" charset="-52"/>
              </a:rPr>
              <a:t>қосымша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немесе</a:t>
            </a:r>
            <a:r>
              <a:rPr lang="ru-RU" dirty="0">
                <a:latin typeface="Montserrat" panose="020B0604020202020204" charset="-52"/>
              </a:rPr>
              <a:t> веб-портал </a:t>
            </a:r>
            <a:r>
              <a:rPr lang="ru-RU" dirty="0" err="1">
                <a:latin typeface="Montserrat" panose="020B0604020202020204" charset="-52"/>
              </a:rPr>
              <a:t>арқылы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b="1" dirty="0" err="1">
                <a:latin typeface="Montserrat" panose="020B0604020202020204" charset="-52"/>
              </a:rPr>
              <a:t>салықтық</a:t>
            </a:r>
            <a:r>
              <a:rPr lang="ru-RU" b="1" dirty="0">
                <a:latin typeface="Montserrat" panose="020B0604020202020204" charset="-52"/>
              </a:rPr>
              <a:t> </a:t>
            </a:r>
            <a:r>
              <a:rPr lang="ru-RU" b="1" dirty="0" err="1">
                <a:latin typeface="Montserrat" panose="020B0604020202020204" charset="-52"/>
              </a:rPr>
              <a:t>тексеру</a:t>
            </a:r>
            <a:r>
              <a:rPr lang="ru-RU" b="1" dirty="0">
                <a:latin typeface="Montserrat" panose="020B0604020202020204" charset="-52"/>
              </a:rPr>
              <a:t> </a:t>
            </a:r>
            <a:r>
              <a:rPr lang="ru-RU" b="1" dirty="0" err="1">
                <a:latin typeface="Montserrat" panose="020B0604020202020204" charset="-52"/>
              </a:rPr>
              <a:t>жүргізілгені</a:t>
            </a:r>
            <a:r>
              <a:rPr lang="ru-RU" b="1" dirty="0">
                <a:latin typeface="Montserrat" panose="020B0604020202020204" charset="-52"/>
              </a:rPr>
              <a:t> </a:t>
            </a:r>
            <a:r>
              <a:rPr lang="ru-RU" b="1" dirty="0" err="1">
                <a:latin typeface="Montserrat" panose="020B0604020202020204" charset="-52"/>
              </a:rPr>
              <a:t>туралы</a:t>
            </a:r>
            <a:r>
              <a:rPr lang="ru-RU" b="1" dirty="0">
                <a:latin typeface="Montserrat" panose="020B0604020202020204" charset="-52"/>
              </a:rPr>
              <a:t>,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бірақ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салықтық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тексеру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жүргізілгенге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дейін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үш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жұмыс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күнінен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кешіктірмей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b="1" dirty="0" err="1">
                <a:solidFill>
                  <a:srgbClr val="007E39"/>
                </a:solidFill>
                <a:latin typeface="Montserrat" panose="020B0604020202020204" charset="-52"/>
              </a:rPr>
              <a:t>алдын</a:t>
            </a:r>
            <a:r>
              <a:rPr lang="ru-RU" b="1" dirty="0">
                <a:solidFill>
                  <a:srgbClr val="007E39"/>
                </a:solidFill>
                <a:latin typeface="Montserrat" panose="020B0604020202020204" charset="-52"/>
              </a:rPr>
              <a:t> ала </a:t>
            </a:r>
            <a:r>
              <a:rPr lang="ru-RU" b="1" dirty="0" err="1">
                <a:solidFill>
                  <a:srgbClr val="007E39"/>
                </a:solidFill>
                <a:latin typeface="Montserrat" panose="020B0604020202020204" charset="-52"/>
              </a:rPr>
              <a:t>хабарланады</a:t>
            </a:r>
            <a:endParaRPr lang="ru-RU" b="1" dirty="0">
              <a:solidFill>
                <a:srgbClr val="007E39"/>
              </a:solidFill>
              <a:latin typeface="Montserrat" panose="020B0604020202020204" charset="-52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>
              <a:lnSpc>
                <a:spcPct val="130000"/>
              </a:lnSpc>
            </a:pPr>
            <a:endParaRPr lang="ru-RU" dirty="0"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3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6331" y="1815800"/>
            <a:ext cx="3933216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98444551-685A-4C36-9208-9FB58487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45429"/>
            <a:ext cx="6557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ҰЙЫМДАРДЫҢ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ҚАСАҚАНА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БӨЛІНУІНЕ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ЖОЛ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БЕРМЕУ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395" y="1912011"/>
            <a:ext cx="6096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төлеушінің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адалдық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принципі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нақтыланды</a:t>
            </a:r>
            <a:endParaRPr lang="en-US" sz="16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266700" algn="just">
              <a:buFont typeface="Wingdings" panose="05000000000000000000" pitchFamily="2" charset="2"/>
              <a:buChar char="Ø"/>
            </a:pPr>
            <a:r>
              <a:rPr lang="ru-RU" sz="1400" b="1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b="1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төлеушінің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базасын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бюджетке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төленуге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жататын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салықтар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төлемдер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сомасын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азайту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арнайы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режимдерін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қолдануға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жол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берілмейді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  <a:p>
            <a:pPr marL="447675" indent="-2667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100" dirty="0" smtClean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Montserrat" pitchFamily="2" charset="-52"/>
              </a:rPr>
              <a:t> 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Салық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міндеттемелерін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азайту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мақсатында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АСР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-р</a:t>
            </a:r>
            <a:r>
              <a:rPr lang="kk-KZ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ін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қолдану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белгілері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cs typeface="Times New Roman" panose="02020603050405020304" pitchFamily="18" charset="0"/>
              </a:rPr>
              <a:t>:</a:t>
            </a:r>
          </a:p>
          <a:p>
            <a:pPr marL="447675" indent="-26670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бірыңғай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бақылаушы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Montserrat" pitchFamily="2" charset="-52"/>
                <a:cs typeface="Times New Roman" panose="02020603050405020304" pitchFamily="18" charset="0"/>
              </a:rPr>
              <a:t>тұлға</a:t>
            </a:r>
            <a:endParaRPr lang="ru-RU" sz="1400" dirty="0">
              <a:latin typeface="Montserrat" pitchFamily="2" charset="-52"/>
              <a:cs typeface="Times New Roman" panose="02020603050405020304" pitchFamily="18" charset="0"/>
            </a:endParaRPr>
          </a:p>
          <a:p>
            <a:pPr marL="447675" indent="-26670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latin typeface="Montserrat" pitchFamily="2" charset="-52"/>
                <a:cs typeface="Times New Roman" panose="02020603050405020304" pitchFamily="18" charset="0"/>
              </a:rPr>
              <a:t>қызмет</a:t>
            </a:r>
            <a:r>
              <a:rPr lang="ru-RU" sz="1400" dirty="0" smtClean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көрсетудің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өндірістің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бірыңғай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процесі</a:t>
            </a:r>
            <a:endParaRPr lang="ru-RU" sz="1400" dirty="0">
              <a:latin typeface="Montserrat" pitchFamily="2" charset="-52"/>
              <a:cs typeface="Times New Roman" panose="02020603050405020304" pitchFamily="18" charset="0"/>
            </a:endParaRPr>
          </a:p>
          <a:p>
            <a:pPr marL="447675" indent="-26670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шешім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қабылдау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кезінде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бақылаудағы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адамдардың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дербестігінің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болмауы</a:t>
            </a:r>
            <a:endParaRPr lang="ru-RU" sz="1400" dirty="0">
              <a:latin typeface="Montserrat" pitchFamily="2" charset="-52"/>
              <a:cs typeface="Times New Roman" panose="02020603050405020304" pitchFamily="18" charset="0"/>
            </a:endParaRPr>
          </a:p>
          <a:p>
            <a:pPr marL="447675" indent="-26670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ортақ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ресурстарды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активтерді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пайдалану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ортақ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контрагенттердің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болуы</a:t>
            </a:r>
            <a:endParaRPr lang="ru-RU" sz="1400" dirty="0">
              <a:latin typeface="Montserrat" pitchFamily="2" charset="-52"/>
              <a:cs typeface="Times New Roman" panose="02020603050405020304" pitchFamily="18" charset="0"/>
            </a:endParaRPr>
          </a:p>
          <a:p>
            <a:pPr marL="447675" indent="-26670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ресурстарды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ресми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бөлу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немесе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оларды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cs typeface="Times New Roman" panose="02020603050405020304" pitchFamily="18" charset="0"/>
              </a:rPr>
              <a:t>өтеусіз</a:t>
            </a:r>
            <a:r>
              <a:rPr lang="ru-RU" sz="1400" dirty="0">
                <a:latin typeface="Montserrat" pitchFamily="2" charset="-52"/>
                <a:cs typeface="Times New Roman" panose="02020603050405020304" pitchFamily="18" charset="0"/>
              </a:rPr>
              <a:t> беру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627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0" name="Прямоугольник 1">
            <a:extLst>
              <a:ext uri="{FF2B5EF4-FFF2-40B4-BE49-F238E27FC236}">
                <a16:creationId xmlns="" xmlns:a16="http://schemas.microsoft.com/office/drawing/2014/main" id="{C6DC2672-DAE5-4B58-8D24-8F7873CED327}"/>
              </a:ext>
            </a:extLst>
          </p:cNvPr>
          <p:cNvSpPr/>
          <p:nvPr/>
        </p:nvSpPr>
        <p:spPr>
          <a:xfrm>
            <a:off x="643145" y="1845990"/>
            <a:ext cx="6167230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algn="just" defTabSz="914400">
              <a:lnSpc>
                <a:spcPts val="2200"/>
              </a:lnSpc>
              <a:spcAft>
                <a:spcPts val="600"/>
              </a:spcAft>
              <a:defRPr/>
            </a:pPr>
            <a:r>
              <a:rPr lang="kk-KZ" sz="1600" b="1" dirty="0" smtClean="0">
                <a:solidFill>
                  <a:prstClr val="black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Жаңа </a:t>
            </a:r>
            <a:r>
              <a:rPr lang="kk-KZ" sz="1600" b="1" dirty="0">
                <a:solidFill>
                  <a:prstClr val="black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Салық кодексін қабылдау әділ, ашық, болжамды салық салуды қамтамасыз етуге бағытталған, оның ішінде: 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marL="625475" lvl="0" indent="-2667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салықтық әкімшілендіруді жаңартуды</a:t>
            </a:r>
          </a:p>
          <a:p>
            <a:pPr marL="625475" lvl="0" indent="-2667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салықтық бақылауды барынша цифрландыруды қамтамасыз етуді</a:t>
            </a:r>
          </a:p>
          <a:p>
            <a:pPr marL="625475" lvl="0" indent="-2667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 жүктемесін төмендету мақсатында ұйымдардың қасақана бөлінуіне жол бермеуді көздейтін </a:t>
            </a:r>
            <a:r>
              <a:rPr lang="kk-KZ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жаңа Салық кодексінің қабылдануын қамтамасыз ету</a:t>
            </a:r>
            <a:endParaRPr lang="kk-KZ" sz="16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24EF587E-CF79-4C9D-8574-7B24F8B5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4514410"/>
            <a:ext cx="3911600" cy="8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  <a:defRPr/>
            </a:pPr>
            <a:r>
              <a:rPr lang="kk-KZ" alt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Қазақстан Республикасы Президентінің «Әділетті Қазақстан: бәріміз және әрқайсымыз үшін. Қазір және әрдайым» сайлауалды бағдарламасын іске асыру жөніндегі іс-қимыл жоспары</a:t>
            </a:r>
          </a:p>
        </p:txBody>
      </p:sp>
      <p:pic>
        <p:nvPicPr>
          <p:cNvPr id="32" name="Рисунок 14">
            <a:extLst>
              <a:ext uri="{FF2B5EF4-FFF2-40B4-BE49-F238E27FC236}">
                <a16:creationId xmlns="" xmlns:a16="http://schemas.microsoft.com/office/drawing/2014/main" id="{FF8A8BB5-F97D-47AE-B9D4-5BE2C21E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68" y="1555967"/>
            <a:ext cx="20316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DDE7AA7E-3A3E-4C85-9438-D6D2FB5C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80874"/>
            <a:ext cx="505280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kk-KZ" sz="2800" b="1" dirty="0" smtClean="0">
                <a:solidFill>
                  <a:srgbClr val="0070C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Мемлекет </a:t>
            </a:r>
            <a:r>
              <a:rPr lang="kk-KZ" sz="2800" b="1" dirty="0">
                <a:solidFill>
                  <a:srgbClr val="0070C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басшысының тапсырмалары</a:t>
            </a:r>
          </a:p>
          <a:p>
            <a:pPr>
              <a:spcAft>
                <a:spcPts val="1200"/>
              </a:spcAft>
              <a:defRPr/>
            </a:pPr>
            <a:endParaRPr lang="ru-RU" sz="2800" b="1" dirty="0">
              <a:solidFill>
                <a:srgbClr val="0070C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8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=""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80874"/>
            <a:ext cx="50528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САЛЫҚТЫҚ </a:t>
            </a:r>
            <a:r>
              <a:rPr lang="kk-KZ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ӘКІМШІЛЕНДІРУ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endParaRPr lang="en-US" sz="14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194675-6DC8-463B-A01D-D6B5AF3537BC}"/>
              </a:ext>
            </a:extLst>
          </p:cNvPr>
          <p:cNvSpPr txBox="1"/>
          <p:nvPr/>
        </p:nvSpPr>
        <p:spPr>
          <a:xfrm>
            <a:off x="738396" y="1989492"/>
            <a:ext cx="5260752" cy="371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err="1" smtClean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Бұл</a:t>
            </a:r>
            <a:r>
              <a:rPr lang="ru-RU" dirty="0" smtClean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органының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Қазақстан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Республикасының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заңнамасының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Қазақстан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Республикасының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өзге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де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заңнамасының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сақталуын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етуге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бағытталған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сақталуын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органдарына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жүктелген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өзге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де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уәкілетті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органдардың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іс-шаралар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кешені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бюджетке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салықтар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төлемдерді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төлеу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жағдайлар</a:t>
            </a:r>
            <a:r>
              <a:rPr lang="ru-RU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жасау</a:t>
            </a:r>
            <a:endParaRPr lang="ru-RU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9C8A91-CD07-4C43-9B2E-1FFF0D46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109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9C8A91-CD07-4C43-9B2E-1FFF0D46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1">
            <a:extLst>
              <a:ext uri="{FF2B5EF4-FFF2-40B4-BE49-F238E27FC236}">
                <a16:creationId xmlns="" xmlns:a16="http://schemas.microsoft.com/office/drawing/2014/main" id="{6571AE0B-F094-4732-8F32-C8DBE0739103}"/>
              </a:ext>
            </a:extLst>
          </p:cNvPr>
          <p:cNvSpPr/>
          <p:nvPr/>
        </p:nvSpPr>
        <p:spPr>
          <a:xfrm>
            <a:off x="738395" y="452181"/>
            <a:ext cx="6340585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err="1" smtClean="0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2000" b="1" dirty="0" smtClean="0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ӘКІМШІЛЕНДІРУ</a:t>
            </a:r>
            <a:r>
              <a:rPr lang="ru-RU" sz="2000" b="1" dirty="0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МЫНАЛАРДЫ</a:t>
            </a:r>
            <a:r>
              <a:rPr lang="ru-RU" sz="2000" b="1" dirty="0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ҚАМТИДЫ</a:t>
            </a:r>
            <a:r>
              <a:rPr lang="ru-RU" sz="2000" b="1" dirty="0">
                <a:solidFill>
                  <a:srgbClr val="007E39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endParaRPr lang="en-US" sz="2000" b="1" dirty="0">
              <a:solidFill>
                <a:srgbClr val="007E39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 smtClean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1400" b="1" dirty="0" smtClean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тіркеу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бақылау-кассалық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машиналарды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қолдану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нысандарын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қабылдау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міндеттемесінің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әлеуметтік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төлемдерді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айыппұлдар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мен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өсімпұлдарды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аудару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жөніндегі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міндеттердің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орындалуын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есепке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алу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міндеттемесін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орындау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мерзімдерін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өзгерту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камералдық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бақылау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электрондық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шот-фактураларды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жазып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беруді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бақылау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мониторингі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бақылау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бақылаудың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өзге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де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нысандары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49263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берешегін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мәжбүрлеп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өндіріп</a:t>
            </a:r>
            <a:r>
              <a:rPr lang="ru-RU" sz="1400" b="1" dirty="0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алу</a:t>
            </a: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err="1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1400" b="1" dirty="0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әкімшілігі</a:t>
            </a:r>
            <a:r>
              <a:rPr lang="ru-RU" sz="1400" b="1" dirty="0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төтенше</a:t>
            </a:r>
            <a:r>
              <a:rPr lang="ru-RU" sz="1400" b="1" dirty="0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жағдай</a:t>
            </a:r>
            <a:r>
              <a:rPr lang="ru-RU" sz="1400" b="1" dirty="0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кезінде</a:t>
            </a:r>
            <a:r>
              <a:rPr lang="ru-RU" sz="1400" b="1" dirty="0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өзгеруі</a:t>
            </a:r>
            <a:r>
              <a:rPr lang="ru-RU" sz="1400" b="1" dirty="0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мүмкін</a:t>
            </a:r>
            <a:endParaRPr lang="ru-RU" sz="1400" b="1" dirty="0">
              <a:solidFill>
                <a:srgbClr val="C0000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182563">
              <a:spcAft>
                <a:spcPts val="1200"/>
              </a:spcAft>
            </a:pPr>
            <a:endParaRPr lang="ru-RU" sz="1400" b="1" dirty="0"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C0000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4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A47E86-2468-432F-86C8-87256D107314}"/>
              </a:ext>
            </a:extLst>
          </p:cNvPr>
          <p:cNvSpPr txBox="1"/>
          <p:nvPr/>
        </p:nvSpPr>
        <p:spPr>
          <a:xfrm>
            <a:off x="738393" y="1532582"/>
            <a:ext cx="605102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төлеушілерді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дәрежелер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саралаудан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өзге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заңнаманы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орындамау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тәуекелдерін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анықтауға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бағдарланған</a:t>
            </a:r>
            <a:endParaRPr lang="ru-RU" sz="1400" b="1" dirty="0" smtClean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buFont typeface="Wingdings" panose="05000000000000000000" pitchFamily="2" charset="2"/>
              <a:buChar char="Ø"/>
            </a:pPr>
            <a:endParaRPr lang="ru-RU" sz="1100" dirty="0" smtClean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buFont typeface="Wingdings" panose="05000000000000000000" pitchFamily="2" charset="2"/>
              <a:buChar char="Ø"/>
            </a:pPr>
            <a:endParaRPr lang="ru-RU" sz="11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Тәуекелдерді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басқару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жүйесінің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1400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әкімшілендірудің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бизнес-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процестерінің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«тар»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жерлерін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анықтау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ерікті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қарапайым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орындау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жағдай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/>
              <a:t> </a:t>
            </a:r>
            <a:endParaRPr lang="ru-RU" sz="1400" dirty="0" smtClean="0"/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k-KZ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 төлеушінің салық міндеттемелерін орындауы үшін салық органдарына құқық берілді</a:t>
            </a:r>
            <a:endParaRPr lang="ru-RU" sz="1400" b="1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marL="444500" indent="-179388">
              <a:buFont typeface="Arial" panose="020B0604020202020204" pitchFamily="34" charset="0"/>
              <a:buChar char="•"/>
            </a:pPr>
            <a:r>
              <a:rPr lang="kk-KZ" sz="12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жаңадан тіркелген салық төлеушілерді салық міндеттемелерін орындау тәртібіне, оның ішінде салық міндеттемелерін орындау үшін көзделген ақпараттандыру объектілерін пайдалана отырып </a:t>
            </a:r>
            <a:r>
              <a:rPr lang="kk-KZ" sz="12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оқытуға</a:t>
            </a:r>
            <a:endParaRPr lang="ru-RU" sz="12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179388">
              <a:buFont typeface="Arial" panose="020B0604020202020204" pitchFamily="34" charset="0"/>
              <a:buChar char="•"/>
            </a:pPr>
            <a:r>
              <a:rPr lang="kk-KZ" sz="12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 органдарының сервистік топтарының жекелеген жеке тұлғалардың декларацияларын (дене функцияларының тұрақты бұзылулары бар, өзіне-өзі қызмет көрсету, өз бетінше жүріп-тұру, бағдарлану немесе шалғай елді мекендерде тұру қабілетінен немесе мүмкіндігінен толық немесе ішінара айырылған) қабылдауын, сондай-ақ салық органдарының мемлекеттік қызметтерін көрсетуін </a:t>
            </a:r>
            <a:r>
              <a:rPr lang="kk-KZ" sz="12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қамтамасыз ету</a:t>
            </a:r>
            <a:endParaRPr lang="ru-RU" sz="12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buFont typeface="Wingdings" panose="05000000000000000000" pitchFamily="2" charset="2"/>
              <a:buChar char="Ø"/>
            </a:pPr>
            <a:endParaRPr lang="ru-RU" sz="14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>
              <a:buFont typeface="Wingdings" panose="05000000000000000000" pitchFamily="2" charset="2"/>
              <a:buChar char="Ø"/>
            </a:pPr>
            <a:endParaRPr lang="ru-RU" sz="11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="" xmlns:a16="http://schemas.microsoft.com/office/drawing/2014/main" id="{F67D74C6-37FD-456F-BCA7-606A898A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45429"/>
            <a:ext cx="505280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ТӘУЕКЕЛДЕРДІ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БАСҚАРУ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ЖҮЙЕСІ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5678253-AB69-4345-BF53-38552B95F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7774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68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330430-EC28-45E6-9122-C3D118CCE62A}"/>
              </a:ext>
            </a:extLst>
          </p:cNvPr>
          <p:cNvSpPr txBox="1"/>
          <p:nvPr/>
        </p:nvSpPr>
        <p:spPr>
          <a:xfrm>
            <a:off x="738395" y="1392254"/>
            <a:ext cx="6096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әкімшілендіруді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жетілдіру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пилоттық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жобаларды</a:t>
            </a:r>
            <a:r>
              <a:rPr lang="ru-RU" sz="1400" b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тағайындау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жүргізу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тәртібі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регламенттелген</a:t>
            </a:r>
            <a:endParaRPr lang="ru-RU" sz="14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Шарттар</a:t>
            </a:r>
            <a:r>
              <a:rPr lang="ru-RU" sz="14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100" dirty="0"/>
              <a:t> </a:t>
            </a:r>
          </a:p>
          <a:p>
            <a:pPr marL="677862" indent="-228600" algn="just">
              <a:buFont typeface="+mj-lt"/>
              <a:buAutoNum type="arabicParenR"/>
            </a:pP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негізділік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7862" indent="-228600" algn="just">
              <a:buFont typeface="+mj-lt"/>
              <a:buAutoNum type="arabicParenR"/>
            </a:pP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ашықтық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7862" indent="-228600" algn="just">
              <a:buFont typeface="+mj-lt"/>
              <a:buAutoNum type="arabicParenR"/>
            </a:pP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орындалуы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2" algn="just"/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пропорционалдылық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ұтымдылық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266700" algn="just">
              <a:buFont typeface="+mj-lt"/>
              <a:buAutoNum type="arabicParenR"/>
            </a:pPr>
            <a:endParaRPr lang="ru-RU" sz="14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A526D1E-5B84-4DEC-8F7D-8A08B25A709B}"/>
              </a:ext>
            </a:extLst>
          </p:cNvPr>
          <p:cNvSpPr txBox="1"/>
          <p:nvPr/>
        </p:nvSpPr>
        <p:spPr>
          <a:xfrm>
            <a:off x="690770" y="378588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 defTabSz="914400">
              <a:buFont typeface="Wingdings" panose="05000000000000000000" pitchFamily="2" charset="2"/>
              <a:buChar char="ü"/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пилоттық</a:t>
            </a:r>
            <a:r>
              <a:rPr lang="ru-RU" sz="1200" dirty="0" smtClean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жобаны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жүргізу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қорытындылары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органы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жетілдірілген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әкімшілендіруді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енгізу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тоқтату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төлеушілердің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міндеттемелерін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орындауы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агентінің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функцияларын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жүктеу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шешімді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қамтитын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жасайды</a:t>
            </a:r>
            <a:endParaRPr lang="ru-RU" sz="1200" b="1" dirty="0">
              <a:solidFill>
                <a:prstClr val="black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endParaRPr lang="ru-RU" sz="1200" dirty="0">
              <a:solidFill>
                <a:prstClr val="black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 defTabSz="914400">
              <a:buFont typeface="Wingdings" panose="05000000000000000000" pitchFamily="2" charset="2"/>
              <a:buChar char="ü"/>
              <a:defRPr/>
            </a:pP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пилоттық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жоба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аяқталғаннан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күнтізбелік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күннен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кешіктірілмей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бұқаралық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құралдарында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жариялануға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тиіс</a:t>
            </a:r>
            <a:endParaRPr lang="ru-RU" sz="1200" dirty="0">
              <a:solidFill>
                <a:prstClr val="black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 indent="-266700" algn="just" defTabSz="914400">
              <a:buFont typeface="Wingdings" panose="05000000000000000000" pitchFamily="2" charset="2"/>
              <a:buChar char="ü"/>
              <a:defRPr/>
            </a:pP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органдары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күнтізбелік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әрбір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пилоттық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жобаның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ұзақтығы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жылға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200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бес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пилоттық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жобадан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аспауға</a:t>
            </a:r>
            <a:r>
              <a:rPr lang="ru-RU" sz="1200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құқылы</a:t>
            </a:r>
            <a:endParaRPr lang="ru-RU" sz="1200" dirty="0">
              <a:solidFill>
                <a:prstClr val="black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98444551-685A-4C36-9208-9FB58487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545429"/>
            <a:ext cx="50528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ПИЛОТТЫҚ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ЖОБАЛАР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endParaRPr lang="en-US" sz="14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r="3072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2D785D-D6C4-4ABF-921B-CF1D0047F883}"/>
              </a:ext>
            </a:extLst>
          </p:cNvPr>
          <p:cNvSpPr txBox="1"/>
          <p:nvPr/>
        </p:nvSpPr>
        <p:spPr>
          <a:xfrm>
            <a:off x="738395" y="1616988"/>
            <a:ext cx="58605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Хабарламалар</a:t>
            </a:r>
            <a:r>
              <a:rPr lang="ru-RU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Жолданады</a:t>
            </a:r>
            <a:r>
              <a:rPr lang="ru-RU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АЕК-ке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берешек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алушыға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сатып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алушыға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күмәнді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ЭШФ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жазған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төлеушімен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айырысулар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</a:t>
            </a:r>
            <a:r>
              <a:rPr lang="ru-RU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екіге</a:t>
            </a:r>
            <a:r>
              <a:rPr lang="ru-RU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бөлінеді</a:t>
            </a:r>
            <a:r>
              <a:rPr lang="ru-RU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58775" indent="-176213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ақпараттық-ескерту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сипатындағы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хабарламалар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міндетті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сипаттағы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хабарламалар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Хабарламалардың</a:t>
            </a:r>
            <a:r>
              <a:rPr lang="ru-RU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орындалу</a:t>
            </a:r>
            <a:r>
              <a:rPr lang="ru-RU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endParaRPr lang="ru-RU" sz="16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effectLst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135058"/>
            <a:ext cx="650060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Хабарламалар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120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ЖӘНЕ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ХАБАРЛАМАЛАР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0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2D785D-D6C4-4ABF-921B-CF1D0047F883}"/>
              </a:ext>
            </a:extLst>
          </p:cNvPr>
          <p:cNvSpPr txBox="1"/>
          <p:nvPr/>
        </p:nvSpPr>
        <p:spPr>
          <a:xfrm>
            <a:off x="805069" y="2006300"/>
            <a:ext cx="586052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төлеушіге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кейінге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қалдыруды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бөліп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төлеуді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беру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қағидалары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ru-RU" sz="16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уәкілетті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белгілеген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критерийлерге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келетін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өтілінің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құралдардың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мүлік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кепілінсіз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ҰК-ның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банктік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кепілдігінсіз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кейінге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қалдыру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бөліп-бөліп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</a:t>
            </a:r>
            <a:r>
              <a:rPr lang="ru-RU" sz="14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мүмкіндігімен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толықтырылды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 smtClean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algn="just"/>
            <a:r>
              <a:rPr lang="ru-RU" sz="16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Өнім</a:t>
            </a:r>
            <a:r>
              <a:rPr lang="ru-RU" sz="16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өндіруге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тауарлар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шикізат</a:t>
            </a:r>
            <a:r>
              <a:rPr lang="ru-RU" sz="16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импортқа</a:t>
            </a:r>
            <a:r>
              <a:rPr lang="ru-RU" sz="16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ҚҚС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төлеуді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кейінге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қалдыру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көзделген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/>
              <a:t> </a:t>
            </a:r>
          </a:p>
          <a:p>
            <a:pPr indent="266700" algn="just"/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Осындай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өңдеу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өнімді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өндіруге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аумағына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импортталатын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тауарлардың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осындай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тауарларды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импорттайтын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төлеушілерінің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тізбелерін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уәкілетті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орган </a:t>
            </a:r>
            <a:r>
              <a:rPr lang="ru-RU" sz="1200" i="1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бекітеді</a:t>
            </a:r>
            <a:r>
              <a:rPr lang="ru-RU" sz="1200" i="1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/>
              <a:t> 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3" y="208995"/>
            <a:ext cx="650060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120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КЕЙІНГЕ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ҚАЛДЫРУДЫ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БӨЛІП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ТӨЛЕУ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)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ұ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сыну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0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=""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2D785D-D6C4-4ABF-921B-CF1D0047F883}"/>
              </a:ext>
            </a:extLst>
          </p:cNvPr>
          <p:cNvSpPr txBox="1"/>
          <p:nvPr/>
        </p:nvSpPr>
        <p:spPr>
          <a:xfrm>
            <a:off x="624094" y="1501235"/>
            <a:ext cx="593863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</a:t>
            </a:r>
            <a:r>
              <a:rPr lang="ru-RU" sz="1600" b="1" dirty="0" smtClean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беру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нысандарын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30 %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ға</a:t>
            </a:r>
            <a:r>
              <a:rPr lang="ru-RU" sz="1600" b="1" dirty="0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қысқарту</a:t>
            </a:r>
            <a:endParaRPr lang="ru-RU" sz="1600" b="1" dirty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сомасы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1 млн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теңгеден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кем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жер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салығы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көлік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құралдарына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салынатын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мүлік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салығы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ағымдағы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төлемдердің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есептеулерін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жою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СЕН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жартыжылдық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есептіліктің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күшін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жою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СЕН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декларацияны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толтыру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қажетті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құпиясын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ашуға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</a:t>
            </a:r>
            <a:r>
              <a:rPr lang="kk-KZ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 төлеуші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келіскен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есептілігін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толтыру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көзделеді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белгіленген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мерзімде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кезекті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есептілігін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ұсынбау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нөлдік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көрсеткіштермен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ұсынылған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есептілігіне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теңестіріледі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есептілігін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ұсынбағаны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әкімшілік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жауапкершілік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жойылады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СЕН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мерзімін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ұзарту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есептілігін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кері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қайтарып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жойылды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қосымша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декларация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енгізілетін</a:t>
            </a:r>
            <a:r>
              <a:rPr lang="ru-RU" sz="14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endParaRPr lang="ru-RU" sz="140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/>
              <a:t> </a:t>
            </a:r>
          </a:p>
          <a:p>
            <a:pPr algn="just"/>
            <a:endParaRPr lang="ru-RU" sz="1600" b="1" dirty="0" smtClean="0">
              <a:solidFill>
                <a:srgbClr val="007E39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4" y="385382"/>
            <a:ext cx="650060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САЛЫҚ</a:t>
            </a:r>
            <a:r>
              <a:rPr lang="ru-RU" sz="2800" b="1" dirty="0" smtClean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ЕСЕПТІЛІГІНІҢ</a:t>
            </a:r>
            <a:r>
              <a:rPr lang="ru-RU" sz="28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НЫСАНДАРЫ</a:t>
            </a: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ru-RU" sz="2800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A5AFBFD-A7E6-4640-BA71-A029FB37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73" y="1815799"/>
            <a:ext cx="4023709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982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7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2F2F2"/>
      </a:accent1>
      <a:accent2>
        <a:srgbClr val="FFFFFF"/>
      </a:accent2>
      <a:accent3>
        <a:srgbClr val="FFFFFF"/>
      </a:accent3>
      <a:accent4>
        <a:srgbClr val="FFFFFF"/>
      </a:accent4>
      <a:accent5>
        <a:srgbClr val="5F5F5F"/>
      </a:accent5>
      <a:accent6>
        <a:srgbClr val="FFFFFF"/>
      </a:accent6>
      <a:hlink>
        <a:srgbClr val="5F5F5F"/>
      </a:hlink>
      <a:folHlink>
        <a:srgbClr val="91919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1528</TotalTime>
  <Words>860</Words>
  <Application>Microsoft Office PowerPoint</Application>
  <PresentationFormat>Произвольный</PresentationFormat>
  <Paragraphs>172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Roboto Condensed</vt:lpstr>
      <vt:lpstr>Wingdings</vt:lpstr>
      <vt:lpstr>Times New Roman</vt:lpstr>
      <vt:lpstr>Tahoma</vt:lpstr>
      <vt:lpstr>Montserrat Medium</vt:lpstr>
      <vt:lpstr>Microsoft YaHei UI Light</vt:lpstr>
      <vt:lpstr>Montserrat</vt:lpstr>
      <vt:lpstr>Roboto Black</vt:lpstr>
      <vt:lpstr>Wingdings 3</vt:lpstr>
      <vt:lpstr>Calibri</vt:lpstr>
      <vt:lpstr>Trebuchet MS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Poplavskiy</dc:creator>
  <cp:lastModifiedBy>Гульстан Жумабай</cp:lastModifiedBy>
  <cp:revision>45</cp:revision>
  <dcterms:created xsi:type="dcterms:W3CDTF">2024-06-18T16:12:04Z</dcterms:created>
  <dcterms:modified xsi:type="dcterms:W3CDTF">2024-06-20T05:26:57Z</dcterms:modified>
</cp:coreProperties>
</file>